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9" r:id="rId15"/>
    <p:sldId id="268" r:id="rId16"/>
    <p:sldId id="271" r:id="rId17"/>
  </p:sldIdLst>
  <p:sldSz cx="9144000" cy="6858000" type="screen4x3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69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22529-EE0A-4398-B53E-E1228E187A9E}" type="datetimeFigureOut">
              <a:rPr lang="es-ES" smtClean="0"/>
              <a:pPr/>
              <a:t>24/09/2015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09061-ACB9-4B25-977C-60FC9CF2CD17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24/09/2015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C8F79-CB22-420B-A51E-EC2C5B4F301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31FF-4525-4A08-8AB8-C052FFF721D8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B9E1-FFA8-4560-A31A-073F5C458759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ADB-F85B-4D03-A4F0-C720086AD956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88C3B-B8A2-49E2-ACD5-4A5E587B69A7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0443-4EC6-49BC-8882-FD1F5CB34F41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C1E5E-EB4A-4F02-812A-D9DF38688D73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C801-8465-48D9-B6B8-810AEEF2F3FF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D80F9-888A-40CA-88E8-9AD73921C4D9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DCB4-0076-4D17-AD75-144117B999D3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6062-FE1D-440C-8D6D-1B7BC2B97B5B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58F46-FFAE-41F9-A350-6D6106AA0327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95AF1-406A-4925-B58E-D91AE1CBE00F}" type="datetime1">
              <a:rPr lang="es-ES" smtClean="0"/>
              <a:pPr/>
              <a:t>24/09/2015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jpeg"/><Relationship Id="rId7" Type="http://schemas.openxmlformats.org/officeDocument/2006/relationships/hyperlink" Target="http://soundbooth.eu/sbodlrequest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learningenglish/english/features/pronunciation" TargetMode="External"/><Relationship Id="rId5" Type="http://schemas.openxmlformats.org/officeDocument/2006/relationships/hyperlink" Target="http://www.naturalreaders.com/" TargetMode="External"/><Relationship Id="rId10" Type="http://schemas.openxmlformats.org/officeDocument/2006/relationships/hyperlink" Target="https://dictation.io/" TargetMode="External"/><Relationship Id="rId4" Type="http://schemas.openxmlformats.org/officeDocument/2006/relationships/hyperlink" Target="http://www.oxforddictionaries.com/" TargetMode="External"/><Relationship Id="rId9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abelperez.com/songs.htm" TargetMode="External"/><Relationship Id="rId3" Type="http://schemas.openxmlformats.org/officeDocument/2006/relationships/hyperlink" Target="http://www.youtube.com/" TargetMode="External"/><Relationship Id="rId7" Type="http://schemas.openxmlformats.org/officeDocument/2006/relationships/hyperlink" Target="http://www.bbc.co.uk/learningenglish/english/features/pronunciatio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learnenglish.britishcouncil.org/en/listen-and-watch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://www.sayagain.info/listenlive.htm" TargetMode="External"/><Relationship Id="rId4" Type="http://schemas.openxmlformats.org/officeDocument/2006/relationships/image" Target="../media/image7.jpeg"/><Relationship Id="rId9" Type="http://schemas.openxmlformats.org/officeDocument/2006/relationships/hyperlink" Target="http://www.openculture.com/freeaudiobook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mocha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ocaroo.com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yenglishpages.com/site_php_files/reading.php" TargetMode="External"/><Relationship Id="rId3" Type="http://schemas.openxmlformats.org/officeDocument/2006/relationships/hyperlink" Target="http://eltreadinggroup.weebly.com/index.html" TargetMode="External"/><Relationship Id="rId7" Type="http://schemas.openxmlformats.org/officeDocument/2006/relationships/hyperlink" Target="http://www.usingenglish.com/comprehension/intermediate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solcourses.com/content/topicsmenu/reading.html" TargetMode="External"/><Relationship Id="rId11" Type="http://schemas.openxmlformats.org/officeDocument/2006/relationships/hyperlink" Target="http://ww38.extensivereading.co.uk/" TargetMode="External"/><Relationship Id="rId5" Type="http://schemas.openxmlformats.org/officeDocument/2006/relationships/image" Target="../media/image20.png"/><Relationship Id="rId10" Type="http://schemas.openxmlformats.org/officeDocument/2006/relationships/hyperlink" Target="https://openlibrary.org/" TargetMode="External"/><Relationship Id="rId4" Type="http://schemas.openxmlformats.org/officeDocument/2006/relationships/image" Target="../media/image7.jpeg"/><Relationship Id="rId9" Type="http://schemas.openxmlformats.org/officeDocument/2006/relationships/hyperlink" Target="http://www.english-online.org.uk/theread.htm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englishteens.britishcouncil.org/skills/writing-skills-practice" TargetMode="External"/><Relationship Id="rId3" Type="http://schemas.openxmlformats.org/officeDocument/2006/relationships/hyperlink" Target="https://www.languagetool.org/es/" TargetMode="External"/><Relationship Id="rId7" Type="http://schemas.openxmlformats.org/officeDocument/2006/relationships/hyperlink" Target="http://bogglesworldesl.com/creativewriting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l.about.com/od/writingintermediate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forms/GZUn9Pl5N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mi.ub.es/cursos/web20/CONTENIDOS/indice/a6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154559"/>
          </a:xfrm>
        </p:spPr>
        <p:txBody>
          <a:bodyPr/>
          <a:lstStyle/>
          <a:p>
            <a:r>
              <a:rPr lang="es-ES" dirty="0" smtClean="0"/>
              <a:t>Aprender a aprender una lengua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694928"/>
          </a:xfrm>
        </p:spPr>
        <p:txBody>
          <a:bodyPr>
            <a:normAutofit fontScale="85000" lnSpcReduction="10000"/>
          </a:bodyPr>
          <a:lstStyle/>
          <a:p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3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 Materiales y recursos para el aprendizaje.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2088232" cy="164581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220072" y="5517232"/>
            <a:ext cx="30243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Jorge García Mata. 2015</a:t>
            </a:r>
            <a:endParaRPr lang="es-ES" dirty="0"/>
          </a:p>
        </p:txBody>
      </p:sp>
      <p:pic>
        <p:nvPicPr>
          <p:cNvPr id="6" name="Picture 5" descr="resour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221088"/>
            <a:ext cx="24193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404664"/>
            <a:ext cx="4320480" cy="8501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Forma &gt; Vocabulario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360040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10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62880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mejorar </a:t>
            </a:r>
            <a:r>
              <a:rPr lang="es-ES" b="1" dirty="0" smtClean="0">
                <a:solidFill>
                  <a:srgbClr val="FF0000"/>
                </a:solidFill>
              </a:rPr>
              <a:t>vocabulario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331640" y="2420888"/>
            <a:ext cx="216024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Consultar páginas web sobre vocabulario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80112" y="2276872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Consultar imágenes de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google</a:t>
            </a:r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6176" y="4293096"/>
            <a:ext cx="2016224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Practicar vocabulario con ejercicios  autocorregibles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707904" y="5229200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Consultar diccionarios bilingües y monolingües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71600" y="4437112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Usar  ejemplos de uso  real en buscadores 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12" descr="vocabula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429000"/>
            <a:ext cx="1944216" cy="1296144"/>
          </a:xfrm>
          <a:prstGeom prst="rect">
            <a:avLst/>
          </a:prstGeom>
        </p:spPr>
      </p:pic>
      <p:pic>
        <p:nvPicPr>
          <p:cNvPr id="14" name="Picture 13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392488" cy="994122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Forma &gt; Pronunciación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43204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11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70080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</a:t>
            </a:r>
            <a:r>
              <a:rPr lang="es-ES" b="1" dirty="0" smtClean="0">
                <a:solidFill>
                  <a:srgbClr val="FF0000"/>
                </a:solidFill>
              </a:rPr>
              <a:t>pronunciación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87624" y="2492896"/>
            <a:ext cx="1800200" cy="1296144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Escuchar palabras en diccionarios en 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línea   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4"/>
              </a:rPr>
              <a:t>oxford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es-ES" sz="14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635896" y="2204864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Usar páginas que leen textos que se les cargan</a:t>
            </a:r>
          </a:p>
          <a:p>
            <a:pPr algn="ctr"/>
            <a:r>
              <a:rPr lang="es-ES" sz="105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5"/>
              </a:rPr>
              <a:t>naturalreader</a:t>
            </a:r>
            <a:endParaRPr lang="es-ES" sz="105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372200" y="3789040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Consultar páginas web sobre pronunciación</a:t>
            </a: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BBC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707904" y="5085184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Usar laboratorios de idiomas en línea</a:t>
            </a: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soundbooth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Picture 11" descr="pronunciat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07904" y="3461004"/>
            <a:ext cx="1731640" cy="1231388"/>
          </a:xfrm>
          <a:prstGeom prst="rect">
            <a:avLst/>
          </a:prstGeom>
        </p:spPr>
      </p:pic>
      <p:pic>
        <p:nvPicPr>
          <p:cNvPr id="13" name="Picture 12" descr="onlin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115616" y="4293096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Practicar dictado en línea</a:t>
            </a: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dictation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es-ES" sz="14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4320480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Destrezas &gt; Comprensión ORAL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43204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12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84482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</a:t>
            </a:r>
            <a:r>
              <a:rPr lang="es-ES" b="1" dirty="0" smtClean="0">
                <a:solidFill>
                  <a:srgbClr val="FF0000"/>
                </a:solidFill>
              </a:rPr>
              <a:t>CO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899592" y="2708920"/>
            <a:ext cx="2448272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Videoclips  </a:t>
            </a: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  <a:hlinkClick r:id="rId3"/>
            </a:endParaRPr>
          </a:p>
          <a:p>
            <a:pPr algn="ctr"/>
            <a:r>
              <a:rPr lang="es-ES" sz="12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youtube.com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1" name="Picture 10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pic>
        <p:nvPicPr>
          <p:cNvPr id="12" name="Picture 11" descr="listen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2780928"/>
            <a:ext cx="1405504" cy="1620000"/>
          </a:xfrm>
          <a:prstGeom prst="rect">
            <a:avLst/>
          </a:prstGeom>
        </p:spPr>
      </p:pic>
      <p:sp>
        <p:nvSpPr>
          <p:cNvPr id="13" name="Diamond 12"/>
          <p:cNvSpPr/>
          <p:nvPr/>
        </p:nvSpPr>
        <p:spPr>
          <a:xfrm>
            <a:off x="5220072" y="2636912"/>
            <a:ext cx="2664296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Ejercicios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autocorregibles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 action="ppaction://hlinkfile"/>
              </a:rPr>
              <a:t>British Council</a:t>
            </a:r>
            <a:endParaRPr lang="es-ES" sz="12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BBC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5436096" y="4293096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Canciones</a:t>
            </a: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8"/>
              </a:rPr>
              <a:t>Isabelperez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2987824" y="4797152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Audiolibros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openculture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Diamond 15"/>
          <p:cNvSpPr/>
          <p:nvPr/>
        </p:nvSpPr>
        <p:spPr>
          <a:xfrm>
            <a:off x="467544" y="4437112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Radio en internet</a:t>
            </a: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sayagain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328592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Destrezas &gt; Expresión e Interacción ORAL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360040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13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55679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</a:t>
            </a:r>
            <a:r>
              <a:rPr lang="es-ES" b="1" dirty="0" smtClean="0">
                <a:solidFill>
                  <a:srgbClr val="FF0000"/>
                </a:solidFill>
              </a:rPr>
              <a:t>EIO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Hexagon 6"/>
          <p:cNvSpPr/>
          <p:nvPr/>
        </p:nvSpPr>
        <p:spPr>
          <a:xfrm>
            <a:off x="1259632" y="2852936"/>
            <a:ext cx="1944216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Foros  orales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livemocha.com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260648"/>
            <a:ext cx="1656184" cy="1215632"/>
          </a:xfrm>
          <a:prstGeom prst="rect">
            <a:avLst/>
          </a:prstGeom>
        </p:spPr>
      </p:pic>
      <p:pic>
        <p:nvPicPr>
          <p:cNvPr id="11" name="Picture 10" descr="speak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933056"/>
            <a:ext cx="2133619" cy="1242208"/>
          </a:xfrm>
          <a:prstGeom prst="rect">
            <a:avLst/>
          </a:prstGeom>
        </p:spPr>
      </p:pic>
      <p:sp>
        <p:nvSpPr>
          <p:cNvPr id="12" name="Hexagon 11"/>
          <p:cNvSpPr/>
          <p:nvPr/>
        </p:nvSpPr>
        <p:spPr>
          <a:xfrm>
            <a:off x="3707904" y="2132856"/>
            <a:ext cx="1728192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Mensajes de voz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vocaroo.com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5940152" y="2924944"/>
            <a:ext cx="2016224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Intercambio de conversación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italki.com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3"/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5796136" y="4869160"/>
            <a:ext cx="2016224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Grupos de conversación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voxopop.com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6"/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1187624" y="4869160"/>
            <a:ext cx="2232248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Debates programados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reallifeenglish.com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6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896544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Destrezas &gt; Comprensión de LECTURA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8640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360040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14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77281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</a:t>
            </a:r>
            <a:r>
              <a:rPr lang="es-ES" b="1" dirty="0" smtClean="0">
                <a:solidFill>
                  <a:srgbClr val="FF0000"/>
                </a:solidFill>
              </a:rPr>
              <a:t>CL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544" y="234888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Grupos de lectura</a:t>
            </a: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Online Reading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Group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188640"/>
            <a:ext cx="1656184" cy="1215632"/>
          </a:xfrm>
          <a:prstGeom prst="rect">
            <a:avLst/>
          </a:prstGeom>
        </p:spPr>
      </p:pic>
      <p:pic>
        <p:nvPicPr>
          <p:cNvPr id="11" name="Picture 10" descr="read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284984"/>
            <a:ext cx="2025000" cy="16200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5508104" y="234888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Páginas con ejercicios</a:t>
            </a: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ESOLCourses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UsingEnglish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156176" y="4293096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Selecciones de textos</a:t>
            </a: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8"/>
              </a:rPr>
              <a:t>MyEnglishPages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03848" y="522920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Bibliotecas</a:t>
            </a: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English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 Online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OpenLibrary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7544" y="4077072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Lecturas graduadas</a:t>
            </a: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Extensive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reading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5112568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Destrezas &gt; Expresión e Interacción ESCRITA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43204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15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84482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</a:t>
            </a:r>
            <a:r>
              <a:rPr lang="es-ES" b="1" dirty="0" smtClean="0">
                <a:solidFill>
                  <a:srgbClr val="FF0000"/>
                </a:solidFill>
              </a:rPr>
              <a:t>EIE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Teardrop 6"/>
          <p:cNvSpPr/>
          <p:nvPr/>
        </p:nvSpPr>
        <p:spPr>
          <a:xfrm>
            <a:off x="827584" y="2564904"/>
            <a:ext cx="2232248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Procesadores de texto y correctores</a:t>
            </a:r>
          </a:p>
          <a:p>
            <a:pPr algn="ctr"/>
            <a:r>
              <a:rPr lang="es-ES" sz="12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3"/>
              </a:rPr>
              <a:t>languagetool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pic>
        <p:nvPicPr>
          <p:cNvPr id="11" name="Picture 10" descr="writ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645024"/>
            <a:ext cx="1911234" cy="1620000"/>
          </a:xfrm>
          <a:prstGeom prst="rect">
            <a:avLst/>
          </a:prstGeom>
        </p:spPr>
      </p:pic>
      <p:sp>
        <p:nvSpPr>
          <p:cNvPr id="12" name="Teardrop 11"/>
          <p:cNvSpPr/>
          <p:nvPr/>
        </p:nvSpPr>
        <p:spPr>
          <a:xfrm>
            <a:off x="5652120" y="2564904"/>
            <a:ext cx="2232248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Páginas web sobre escritura</a:t>
            </a:r>
          </a:p>
          <a:p>
            <a:pPr algn="ctr"/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6"/>
              </a:rPr>
              <a:t>ESL </a:t>
            </a:r>
            <a:r>
              <a:rPr lang="es-ES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6"/>
              </a:rPr>
              <a:t>about</a:t>
            </a:r>
            <a:endParaRPr lang="es-E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ardrop 12"/>
          <p:cNvSpPr/>
          <p:nvPr/>
        </p:nvSpPr>
        <p:spPr>
          <a:xfrm>
            <a:off x="5724128" y="4509120"/>
            <a:ext cx="2808312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Temas para escribir</a:t>
            </a:r>
          </a:p>
          <a:p>
            <a:pPr algn="ctr"/>
            <a:r>
              <a:rPr lang="es-ES" sz="1400" dirty="0" err="1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Creative</a:t>
            </a:r>
            <a:r>
              <a:rPr lang="es-ES" sz="1400" dirty="0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 </a:t>
            </a:r>
            <a:r>
              <a:rPr lang="es-ES" sz="1400" dirty="0" err="1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writing</a:t>
            </a:r>
            <a:endParaRPr lang="es-ES" sz="14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ardrop 13"/>
          <p:cNvSpPr/>
          <p:nvPr/>
        </p:nvSpPr>
        <p:spPr>
          <a:xfrm>
            <a:off x="395536" y="4797152"/>
            <a:ext cx="2808312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Ejercicios de </a:t>
            </a:r>
            <a:r>
              <a:rPr lang="es-ES" dirty="0" err="1" smtClean="0">
                <a:solidFill>
                  <a:schemeClr val="bg1"/>
                </a:solidFill>
              </a:rPr>
              <a:t>escitura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sz="1400" dirty="0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8"/>
              </a:rPr>
              <a:t>British Council</a:t>
            </a:r>
            <a:endParaRPr lang="es-ES" sz="14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404664"/>
            <a:ext cx="6476256" cy="1154559"/>
          </a:xfrm>
        </p:spPr>
        <p:txBody>
          <a:bodyPr>
            <a:normAutofit/>
          </a:bodyPr>
          <a:lstStyle/>
          <a:p>
            <a:r>
              <a:rPr lang="es-ES" sz="3600" dirty="0" smtClean="0"/>
              <a:t>Aprender a aprender una lengua</a:t>
            </a:r>
            <a:endParaRPr lang="es-E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768" y="1340768"/>
            <a:ext cx="6400800" cy="694928"/>
          </a:xfrm>
        </p:spPr>
        <p:txBody>
          <a:bodyPr>
            <a:normAutofit fontScale="85000" lnSpcReduction="10000"/>
          </a:bodyPr>
          <a:lstStyle/>
          <a:p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3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 Materiales y recursos para el aprendizaje.</a:t>
            </a:r>
          </a:p>
          <a:p>
            <a:endParaRPr lang="es-ES" dirty="0" smtClean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6" name="Picture 5" descr="resour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1727392" cy="1224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5976" y="19888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Gracias por su atención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589240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dirty="0" smtClean="0"/>
              <a:t>Imágenes e iconos: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flaticon.com / pixabay.com / freeimages.com</a:t>
            </a:r>
            <a:r>
              <a:rPr lang="es-ES" sz="1600" dirty="0" smtClean="0"/>
              <a:t> </a:t>
            </a:r>
          </a:p>
          <a:p>
            <a:endParaRPr lang="es-ES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256490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Por favor, rellene la Hoja de reflexión en la siguiente dirección: </a:t>
            </a:r>
          </a:p>
          <a:p>
            <a:r>
              <a:rPr lang="es-ES" u="sng" dirty="0" smtClean="0">
                <a:hlinkClick r:id="rId3"/>
              </a:rPr>
              <a:t>http://goo.gl/forms/GZUn9Pl5NK</a:t>
            </a:r>
            <a:endParaRPr lang="es-ES" dirty="0" smtClean="0"/>
          </a:p>
        </p:txBody>
      </p:sp>
      <p:pic>
        <p:nvPicPr>
          <p:cNvPr id="10" name="Picture 9" descr="http://www.qrcode.es/wp-content/themes/ultra/qrcdr/qrcodes/3d1fb4ea4b0e68623ab9e586c1ae6260.png?144181964182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36912"/>
            <a:ext cx="2490716" cy="249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" dirty="0" smtClean="0"/>
              <a:t>¿Qué es un recurso?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2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5656" y="3573016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Un recurso para el aprendizaje es cualquier documento o material, que favorece o permite un aprendizaje.</a:t>
            </a:r>
          </a:p>
          <a:p>
            <a:endParaRPr lang="es-ES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ES" sz="1200" dirty="0" smtClean="0">
                <a:latin typeface="Courier New" pitchFamily="49" charset="0"/>
                <a:cs typeface="Courier New" pitchFamily="49" charset="0"/>
              </a:rPr>
              <a:t>(Bartolomé, 2012) (</a:t>
            </a:r>
            <a:r>
              <a:rPr lang="es-ES" sz="1200" dirty="0" smtClean="0">
                <a:latin typeface="Courier New" pitchFamily="49" charset="0"/>
                <a:cs typeface="Courier New" pitchFamily="49" charset="0"/>
                <a:hlinkClick r:id="rId3"/>
              </a:rPr>
              <a:t>http://www.lmi.ub.es/cursos/web20/CONTENIDOS/indice/a6.html</a:t>
            </a:r>
            <a:r>
              <a:rPr lang="es-ES" sz="1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es-ES" sz="2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9" name="Picture 8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1412776"/>
            <a:ext cx="24193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¿Por qué son importantes los recursos?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3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62880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Porque ...</a:t>
            </a:r>
          </a:p>
          <a:p>
            <a:endParaRPr lang="es-ES" sz="2400" dirty="0" smtClean="0"/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usarlos es un indicador de </a:t>
            </a:r>
            <a:r>
              <a:rPr lang="es-ES" sz="2000" dirty="0" smtClean="0">
                <a:solidFill>
                  <a:srgbClr val="FF0000"/>
                </a:solidFill>
              </a:rPr>
              <a:t>interés</a:t>
            </a:r>
            <a:r>
              <a:rPr lang="es-ES" sz="2000" dirty="0" smtClean="0"/>
              <a:t> por aprender.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favorecen nuestro </a:t>
            </a:r>
            <a:r>
              <a:rPr lang="es-ES" sz="2000" dirty="0" smtClean="0">
                <a:solidFill>
                  <a:srgbClr val="FF0000"/>
                </a:solidFill>
              </a:rPr>
              <a:t>aprendizaje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introducen </a:t>
            </a:r>
            <a:r>
              <a:rPr lang="es-ES" sz="2000" dirty="0" smtClean="0">
                <a:solidFill>
                  <a:srgbClr val="FF0000"/>
                </a:solidFill>
              </a:rPr>
              <a:t>variedad</a:t>
            </a:r>
            <a:r>
              <a:rPr lang="es-ES" sz="2000" dirty="0" smtClean="0"/>
              <a:t> en nuestro aprendizaje.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nos proporcionan </a:t>
            </a:r>
            <a:r>
              <a:rPr lang="es-ES" sz="2000" dirty="0" smtClean="0">
                <a:solidFill>
                  <a:srgbClr val="FF0000"/>
                </a:solidFill>
              </a:rPr>
              <a:t>alternativas</a:t>
            </a:r>
            <a:r>
              <a:rPr lang="es-ES" sz="2000" dirty="0" smtClean="0"/>
              <a:t> para aprender algo.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se adaptan a nuestros </a:t>
            </a:r>
            <a:r>
              <a:rPr lang="es-ES" sz="2000" dirty="0" smtClean="0">
                <a:solidFill>
                  <a:srgbClr val="FF0000"/>
                </a:solidFill>
              </a:rPr>
              <a:t>estilos</a:t>
            </a:r>
            <a:r>
              <a:rPr lang="es-ES" sz="2000" dirty="0" smtClean="0"/>
              <a:t> de aprendizaje.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apoyan y desarrollan nuestras </a:t>
            </a:r>
            <a:r>
              <a:rPr lang="es-ES" sz="2000" dirty="0" smtClean="0">
                <a:solidFill>
                  <a:srgbClr val="FF0000"/>
                </a:solidFill>
              </a:rPr>
              <a:t>estrategias</a:t>
            </a:r>
            <a:r>
              <a:rPr lang="es-ES" sz="2000" dirty="0" smtClean="0"/>
              <a:t> de aprendizaje.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nos hacen más </a:t>
            </a:r>
            <a:r>
              <a:rPr lang="es-ES" sz="2000" dirty="0" smtClean="0">
                <a:solidFill>
                  <a:srgbClr val="FF0000"/>
                </a:solidFill>
              </a:rPr>
              <a:t>independientes y autónomos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podemos usarlos para </a:t>
            </a:r>
            <a:r>
              <a:rPr lang="es-ES" sz="2000" dirty="0" smtClean="0">
                <a:solidFill>
                  <a:srgbClr val="FF0000"/>
                </a:solidFill>
              </a:rPr>
              <a:t>otros aprendizajes </a:t>
            </a:r>
            <a:r>
              <a:rPr lang="es-ES" sz="2000" dirty="0" smtClean="0"/>
              <a:t>(distintos de idiomas).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Tipos de recursos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4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191683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Según...</a:t>
            </a:r>
            <a:endParaRPr lang="es-E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92494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...QUIÉN los elige 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...su FORMATO</a:t>
            </a:r>
            <a:endParaRPr lang="es-E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20486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...su FOCO</a:t>
            </a:r>
            <a:endParaRPr lang="es-E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645024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el profesorado</a:t>
            </a:r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el alumnado</a:t>
            </a:r>
            <a:endParaRPr lang="es-E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5013176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fuera de línea</a:t>
            </a:r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en línea</a:t>
            </a:r>
            <a:endParaRPr lang="es-E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2852936"/>
            <a:ext cx="3131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la lengua y sus reglas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Gramática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Vocabulario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Pronunciación</a:t>
            </a:r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la lengua y su uso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Comprensión Oral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Expresión Oral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Comprensión Lectura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Expresión Escrita</a:t>
            </a:r>
          </a:p>
          <a:p>
            <a:pPr lvl="1">
              <a:buBlip>
                <a:blip r:embed="rId3"/>
              </a:buBlip>
            </a:pPr>
            <a:endParaRPr lang="es-ES" sz="2000" dirty="0"/>
          </a:p>
        </p:txBody>
      </p:sp>
      <p:pic>
        <p:nvPicPr>
          <p:cNvPr id="14" name="Picture 13" descr="quie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988840"/>
            <a:ext cx="815294" cy="720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356992"/>
            <a:ext cx="757196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foc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1340768"/>
            <a:ext cx="740070" cy="7200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1979712" y="220486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3"/>
          </p:cNvCxnSpPr>
          <p:nvPr/>
        </p:nvCxnSpPr>
        <p:spPr>
          <a:xfrm flipV="1">
            <a:off x="5076056" y="1700808"/>
            <a:ext cx="1440160" cy="539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923928" y="263691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968552" cy="936104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200" dirty="0" smtClean="0"/>
              <a:t>Recursos proporcionados por profesorado &gt;</a:t>
            </a:r>
            <a:br>
              <a:rPr lang="es-ES" sz="2200" dirty="0" smtClean="0"/>
            </a:br>
            <a:r>
              <a:rPr lang="es-ES" sz="2200" dirty="0" smtClean="0"/>
              <a:t>Fuera de línea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5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98884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no basados en internet  </a:t>
            </a:r>
            <a:r>
              <a:rPr lang="es-ES" dirty="0" smtClean="0">
                <a:solidFill>
                  <a:srgbClr val="FF0000"/>
                </a:solidFill>
              </a:rPr>
              <a:t>elige mi profesor/a por mí?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636912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El libro de texto (digital) y todos sus componentes.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Libro(s) de ejercicios de gramática, de vocabulario, de pronunciación.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Libro(s) de lectura.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Fotocopias.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Explicaciones en la pizarra.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¿Otros?</a:t>
            </a:r>
            <a:endParaRPr lang="es-ES" dirty="0"/>
          </a:p>
        </p:txBody>
      </p:sp>
      <p:pic>
        <p:nvPicPr>
          <p:cNvPr id="9" name="Picture 8" descr="teach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332656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4968552" cy="8501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200" dirty="0" smtClean="0"/>
              <a:t>Recursos proporcionados por el profesorado &gt;</a:t>
            </a:r>
            <a:br>
              <a:rPr lang="es-ES" sz="2200" dirty="0" smtClean="0"/>
            </a:br>
            <a:r>
              <a:rPr lang="es-ES" sz="2200" dirty="0" smtClean="0"/>
              <a:t>En línea.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6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98884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elige mi profesor/a por mí?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63691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Plataformas </a:t>
            </a:r>
            <a:r>
              <a:rPr lang="es-ES" dirty="0" err="1" smtClean="0"/>
              <a:t>Moodle</a:t>
            </a:r>
            <a:r>
              <a:rPr lang="es-ES" dirty="0" smtClean="0"/>
              <a:t>, </a:t>
            </a:r>
            <a:r>
              <a:rPr lang="es-ES" dirty="0" err="1" smtClean="0"/>
              <a:t>Edmodo</a:t>
            </a:r>
            <a:r>
              <a:rPr lang="es-ES" dirty="0" smtClean="0"/>
              <a:t>, Google,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Blog del profesor.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Páginas web de ejercicios de gramática, de vocabulario o de pronunciación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Enlaces a videoclips de youtube,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Enlaces a páginas web de referencia (diccionarios online, etc.)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Enlaces a periódicos, revistas u otros documentos online.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Explicaciones en clase basadas en búsquedas en Google, Google </a:t>
            </a:r>
            <a:r>
              <a:rPr lang="es-ES" dirty="0" err="1" smtClean="0"/>
              <a:t>Images</a:t>
            </a:r>
            <a:r>
              <a:rPr lang="es-ES" dirty="0" smtClean="0"/>
              <a:t>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¿Otros?</a:t>
            </a:r>
            <a:endParaRPr lang="es-ES" dirty="0"/>
          </a:p>
        </p:txBody>
      </p:sp>
      <p:pic>
        <p:nvPicPr>
          <p:cNvPr id="9" name="Picture 8" descr="teach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60648"/>
            <a:ext cx="936104" cy="936104"/>
          </a:xfrm>
          <a:prstGeom prst="rect">
            <a:avLst/>
          </a:prstGeom>
        </p:spPr>
      </p:pic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1268760"/>
            <a:ext cx="1016113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536504" cy="8501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200" dirty="0" smtClean="0"/>
              <a:t>Recursos autónomos &gt; Fuera de línea &gt; </a:t>
            </a:r>
            <a:br>
              <a:rPr lang="es-ES" sz="2200" dirty="0" smtClean="0"/>
            </a:br>
            <a:r>
              <a:rPr lang="es-ES" sz="2200" dirty="0" smtClean="0"/>
              <a:t>Enfocados a la forma de la lengua.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7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340768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no 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practicar...?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420888"/>
            <a:ext cx="2304256" cy="35086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gramática: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sz="1600" dirty="0" smtClean="0"/>
              <a:t> </a:t>
            </a:r>
            <a:r>
              <a:rPr lang="es-ES" sz="1400" dirty="0" smtClean="0"/>
              <a:t>Manuales de teoría y ejercicios.</a:t>
            </a:r>
          </a:p>
          <a:p>
            <a:pPr>
              <a:buFontTx/>
              <a:buChar char="-"/>
            </a:pPr>
            <a:r>
              <a:rPr lang="es-ES" sz="1400" dirty="0" smtClean="0"/>
              <a:t> Prestar atención a cómo se expresa una idea en las lecturas y en las audiciones.</a:t>
            </a:r>
          </a:p>
          <a:p>
            <a:pPr>
              <a:buFontTx/>
              <a:buChar char="-"/>
            </a:pPr>
            <a:r>
              <a:rPr lang="es-ES" sz="1400" dirty="0" smtClean="0"/>
              <a:t> Imitar y repetir esas expresiones.</a:t>
            </a:r>
          </a:p>
          <a:p>
            <a:pPr>
              <a:buFontTx/>
              <a:buChar char="-"/>
            </a:pPr>
            <a:r>
              <a:rPr lang="es-ES" sz="1400" dirty="0" smtClean="0"/>
              <a:t> Construir mentalmente frases REALES usando la estructura.</a:t>
            </a:r>
          </a:p>
          <a:p>
            <a:pPr>
              <a:buFontTx/>
              <a:buChar char="-"/>
            </a:pPr>
            <a:r>
              <a:rPr lang="es-ES" sz="1400" dirty="0" smtClean="0"/>
              <a:t> Asociar esas frases a situaciones REALES.</a:t>
            </a:r>
          </a:p>
          <a:p>
            <a:pPr>
              <a:buFontTx/>
              <a:buChar char="-"/>
            </a:pPr>
            <a:endParaRPr lang="es-E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987824" y="2420888"/>
            <a:ext cx="2880320" cy="34470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vocabulario: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sz="1400" dirty="0" smtClean="0"/>
              <a:t> Usar manuales de vocabulario.</a:t>
            </a:r>
          </a:p>
          <a:p>
            <a:pPr>
              <a:buFontTx/>
              <a:buChar char="-"/>
            </a:pPr>
            <a:r>
              <a:rPr lang="es-ES" sz="1400" dirty="0" smtClean="0"/>
              <a:t> Aprender a usar correctamente el diccionario bilingüe.</a:t>
            </a:r>
          </a:p>
          <a:p>
            <a:pPr>
              <a:buFontTx/>
              <a:buChar char="-"/>
            </a:pPr>
            <a:r>
              <a:rPr lang="es-ES" sz="1400" dirty="0" smtClean="0"/>
              <a:t> Pensar en palabras relacionadas con las aprendidas en clase y buscarlas en el diccionario. </a:t>
            </a:r>
          </a:p>
          <a:p>
            <a:pPr>
              <a:buFontTx/>
              <a:buChar char="-"/>
            </a:pPr>
            <a:r>
              <a:rPr lang="es-ES" sz="1400" dirty="0" smtClean="0"/>
              <a:t> Consultar con el profesor la validez de las palabras encontradas.</a:t>
            </a:r>
          </a:p>
          <a:p>
            <a:pPr>
              <a:buFontTx/>
              <a:buChar char="-"/>
            </a:pPr>
            <a:r>
              <a:rPr lang="es-ES" sz="1400" dirty="0" smtClean="0"/>
              <a:t>Construir redes de palabras relacionadas por TEMAS en un cuaderno.</a:t>
            </a:r>
          </a:p>
          <a:p>
            <a:pPr>
              <a:buFontTx/>
              <a:buChar char="-"/>
            </a:pPr>
            <a:r>
              <a:rPr lang="es-ES" sz="1400" dirty="0" smtClean="0"/>
              <a:t> Usar esas palabras en las frases de práctica de gramática.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2420888"/>
            <a:ext cx="2736304" cy="387798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pronunciación:</a:t>
            </a:r>
          </a:p>
          <a:p>
            <a:endParaRPr lang="es-ES" dirty="0" smtClean="0"/>
          </a:p>
          <a:p>
            <a:r>
              <a:rPr lang="es-ES" sz="1400" dirty="0" smtClean="0"/>
              <a:t>- Aprender bien los símbolos fonéticos que representan los sonidos.</a:t>
            </a:r>
          </a:p>
          <a:p>
            <a:pPr>
              <a:buFontTx/>
              <a:buChar char="-"/>
            </a:pPr>
            <a:r>
              <a:rPr lang="es-ES" sz="1400" dirty="0" smtClean="0"/>
              <a:t> AUTOLABORATORIO:</a:t>
            </a:r>
          </a:p>
          <a:p>
            <a:r>
              <a:rPr lang="es-ES" sz="1400" dirty="0" smtClean="0"/>
              <a:t>Usando grabadora del móvil.</a:t>
            </a:r>
          </a:p>
          <a:p>
            <a:pPr marL="342900" indent="-342900">
              <a:buFont typeface="+mj-lt"/>
              <a:buAutoNum type="alphaUcPeriod"/>
            </a:pPr>
            <a:r>
              <a:rPr lang="es-ES" sz="1400" u="sng" dirty="0" smtClean="0"/>
              <a:t>Comparativa con modelo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1. Grabar modelo.</a:t>
            </a:r>
          </a:p>
          <a:p>
            <a:pPr marL="342900" indent="-342900"/>
            <a:r>
              <a:rPr lang="es-ES" sz="1400" dirty="0" smtClean="0"/>
              <a:t>2. Grabar nuestra imitación.</a:t>
            </a:r>
          </a:p>
          <a:p>
            <a:pPr marL="342900" indent="-342900"/>
            <a:r>
              <a:rPr lang="es-ES" sz="1400" dirty="0" smtClean="0"/>
              <a:t>3. Comparar ambas.</a:t>
            </a:r>
          </a:p>
          <a:p>
            <a:pPr marL="342900" indent="-342900"/>
            <a:r>
              <a:rPr lang="es-ES" sz="1400" dirty="0" smtClean="0"/>
              <a:t>4. Ir a 2.</a:t>
            </a:r>
          </a:p>
          <a:p>
            <a:pPr marL="342900" indent="-342900">
              <a:buFont typeface="+mj-lt"/>
              <a:buAutoNum type="alphaUcPeriod" startAt="2"/>
            </a:pPr>
            <a:r>
              <a:rPr lang="es-ES" sz="1400" u="sng" dirty="0" err="1" smtClean="0"/>
              <a:t>Automonitorización</a:t>
            </a:r>
            <a:r>
              <a:rPr lang="es-ES" sz="1400" u="sng" dirty="0" smtClean="0"/>
              <a:t>.</a:t>
            </a:r>
          </a:p>
          <a:p>
            <a:pPr marL="342900" indent="-342900">
              <a:buAutoNum type="arabicPeriod"/>
            </a:pPr>
            <a:r>
              <a:rPr lang="es-ES" sz="1400" dirty="0" smtClean="0"/>
              <a:t>Grabarnos leyendo.</a:t>
            </a:r>
          </a:p>
          <a:p>
            <a:pPr marL="342900" indent="-342900">
              <a:buAutoNum type="arabicPeriod"/>
            </a:pPr>
            <a:r>
              <a:rPr lang="es-ES" sz="1400" dirty="0" smtClean="0"/>
              <a:t>Escucharnos.</a:t>
            </a:r>
          </a:p>
          <a:p>
            <a:pPr marL="342900" indent="-342900">
              <a:buAutoNum type="arabicPeriod"/>
            </a:pPr>
            <a:r>
              <a:rPr lang="es-ES" sz="1400" dirty="0" smtClean="0"/>
              <a:t>Decidir y ensayar mejoras.</a:t>
            </a:r>
          </a:p>
          <a:p>
            <a:pPr marL="342900" indent="-342900">
              <a:buAutoNum type="arabicPeriod"/>
            </a:pPr>
            <a:r>
              <a:rPr lang="es-ES" sz="1400" dirty="0" smtClean="0"/>
              <a:t>Ir a 1.</a:t>
            </a:r>
          </a:p>
        </p:txBody>
      </p:sp>
      <p:pic>
        <p:nvPicPr>
          <p:cNvPr id="11" name="Picture 10" descr="offl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188640"/>
            <a:ext cx="1780028" cy="1001266"/>
          </a:xfrm>
          <a:prstGeom prst="rect">
            <a:avLst/>
          </a:prstGeom>
        </p:spPr>
      </p:pic>
      <p:pic>
        <p:nvPicPr>
          <p:cNvPr id="12" name="Picture 11" descr="gramm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844824"/>
            <a:ext cx="651475" cy="540000"/>
          </a:xfrm>
          <a:prstGeom prst="rect">
            <a:avLst/>
          </a:prstGeom>
        </p:spPr>
      </p:pic>
      <p:pic>
        <p:nvPicPr>
          <p:cNvPr id="14" name="Picture 13" descr="vocabula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1844824"/>
            <a:ext cx="810000" cy="540000"/>
          </a:xfrm>
          <a:prstGeom prst="rect">
            <a:avLst/>
          </a:prstGeom>
        </p:spPr>
      </p:pic>
      <p:pic>
        <p:nvPicPr>
          <p:cNvPr id="15" name="Picture 14" descr="pronuncia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1844824"/>
            <a:ext cx="759375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332656"/>
            <a:ext cx="4320480" cy="778098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200" dirty="0" smtClean="0"/>
              <a:t>Recursos autónomos &gt; Fuera de línea &gt; </a:t>
            </a:r>
            <a:br>
              <a:rPr lang="es-ES" sz="2200" dirty="0" smtClean="0"/>
            </a:br>
            <a:r>
              <a:rPr lang="es-ES" sz="2200" dirty="0" smtClean="0"/>
              <a:t>Enfocados a destrezas.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8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62880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no 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practicar las </a:t>
            </a:r>
            <a:r>
              <a:rPr lang="es-ES" b="1" dirty="0" smtClean="0">
                <a:solidFill>
                  <a:srgbClr val="FF0000"/>
                </a:solidFill>
              </a:rPr>
              <a:t>destrezas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060848"/>
            <a:ext cx="7920880" cy="80021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Comprensión Oral (CO): </a:t>
            </a:r>
          </a:p>
          <a:p>
            <a:pPr>
              <a:buFont typeface="Wingdings"/>
              <a:buChar char="Ø"/>
            </a:pPr>
            <a:r>
              <a:rPr lang="es-ES" sz="1400" dirty="0" err="1" smtClean="0"/>
              <a:t>Audiolibros</a:t>
            </a:r>
            <a:r>
              <a:rPr lang="es-ES" sz="1400" dirty="0" smtClean="0"/>
              <a:t>: Primero escuchar, leyendo a la vez. Luego escuchar sin leer.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Escuchar repetidamente los grabaciones vistas en clase.</a:t>
            </a:r>
            <a:endParaRPr lang="es-E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077072"/>
            <a:ext cx="7920880" cy="12311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Comprensión de Lectura (CL):</a:t>
            </a:r>
          </a:p>
          <a:p>
            <a:r>
              <a:rPr lang="es-ES" sz="1400" dirty="0" smtClean="0"/>
              <a:t>Leer todo lo posible, de cuantas más fuentes diferentes mejor: 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Lecturas graduadas al nivel.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Releer los textos vistos en clase.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Eliminar palabras o frases del texto y leerlo sin ellas.</a:t>
            </a:r>
            <a:endParaRPr lang="es-ES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2924944"/>
            <a:ext cx="7920880" cy="107721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Expresión e Interacción Oral (EIO):</a:t>
            </a:r>
          </a:p>
          <a:p>
            <a:r>
              <a:rPr lang="es-ES" sz="1400" dirty="0" smtClean="0"/>
              <a:t>Grupo de conversación entre compañeros 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ampliar conversación sobre los temas de clase.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decidir estructuras y vocabulario a practicar especialmente en la sesión</a:t>
            </a:r>
            <a:r>
              <a:rPr lang="es-ES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5445224"/>
            <a:ext cx="7920880" cy="800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Expresión e Interacción Escrita (EIE):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Escribir todos los días un texto corto en relación con un texto leído.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Escribir un diario.</a:t>
            </a:r>
            <a:endParaRPr lang="es-ES" dirty="0"/>
          </a:p>
        </p:txBody>
      </p:sp>
      <p:pic>
        <p:nvPicPr>
          <p:cNvPr id="13" name="Picture 12" descr="offl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260648"/>
            <a:ext cx="1536170" cy="864096"/>
          </a:xfrm>
          <a:prstGeom prst="rect">
            <a:avLst/>
          </a:prstGeom>
        </p:spPr>
      </p:pic>
      <p:pic>
        <p:nvPicPr>
          <p:cNvPr id="18" name="Picture 17" descr="listen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2132856"/>
            <a:ext cx="561290" cy="646949"/>
          </a:xfrm>
          <a:prstGeom prst="rect">
            <a:avLst/>
          </a:prstGeom>
        </p:spPr>
      </p:pic>
      <p:pic>
        <p:nvPicPr>
          <p:cNvPr id="19" name="Picture 18" descr="speak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3068960"/>
            <a:ext cx="1375948" cy="648000"/>
          </a:xfrm>
          <a:prstGeom prst="rect">
            <a:avLst/>
          </a:prstGeom>
        </p:spPr>
      </p:pic>
      <p:pic>
        <p:nvPicPr>
          <p:cNvPr id="20" name="Picture 19" descr="readi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293096"/>
            <a:ext cx="810000" cy="648000"/>
          </a:xfrm>
          <a:prstGeom prst="rect">
            <a:avLst/>
          </a:prstGeom>
        </p:spPr>
      </p:pic>
      <p:pic>
        <p:nvPicPr>
          <p:cNvPr id="21" name="Picture 20" descr="writin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8264" y="5517232"/>
            <a:ext cx="764494" cy="64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Recursos autónomos &gt; En línea &gt; </a:t>
            </a:r>
            <a:br>
              <a:rPr lang="es-ES" sz="2700" dirty="0" smtClean="0"/>
            </a:br>
            <a:r>
              <a:rPr lang="es-ES" sz="2700" dirty="0" smtClean="0"/>
              <a:t>Forma &gt; Gramática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9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3: </a:t>
            </a:r>
            <a:r>
              <a:rPr lang="es-ES" smtClean="0">
                <a:solidFill>
                  <a:schemeClr val="bg1">
                    <a:lumMod val="10000"/>
                  </a:schemeClr>
                </a:solidFill>
              </a:rPr>
              <a:t>Recursos para el 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62880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recursos </a:t>
            </a:r>
            <a:r>
              <a:rPr lang="es-ES" b="1" u="sng" dirty="0" smtClean="0">
                <a:solidFill>
                  <a:srgbClr val="FF0000"/>
                </a:solidFill>
              </a:rPr>
              <a:t>basados en internet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puedo elegir yo para mejorar </a:t>
            </a:r>
            <a:r>
              <a:rPr lang="es-ES" b="1" dirty="0" smtClean="0">
                <a:solidFill>
                  <a:srgbClr val="FF0000"/>
                </a:solidFill>
              </a:rPr>
              <a:t>gramática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71600" y="3068960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Consultar páginas web sobre gramática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707904" y="2060848"/>
            <a:ext cx="1944216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Hacer ejercicios gramaticales autocorregibles.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16216" y="2924944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Consultar las estructuras dudosas en los buscadores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52120" y="4941168"/>
            <a:ext cx="2016224" cy="11521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Consultar el uso de estructuras en corpus lingüísticos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67744" y="4941168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Consultar dudas en foros especializados</a:t>
            </a:r>
            <a:endParaRPr lang="es-ES" sz="1400" dirty="0">
              <a:solidFill>
                <a:srgbClr val="C00000"/>
              </a:solidFill>
            </a:endParaRPr>
          </a:p>
        </p:txBody>
      </p:sp>
      <p:pic>
        <p:nvPicPr>
          <p:cNvPr id="13" name="Picture 12" descr="gramm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496366"/>
            <a:ext cx="1656184" cy="1372793"/>
          </a:xfrm>
          <a:prstGeom prst="rect">
            <a:avLst/>
          </a:prstGeom>
        </p:spPr>
      </p:pic>
      <p:pic>
        <p:nvPicPr>
          <p:cNvPr id="14" name="Picture 13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5390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1245</Words>
  <Application>Microsoft Office PowerPoint</Application>
  <PresentationFormat>On-screen Show (4:3)</PresentationFormat>
  <Paragraphs>226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Aprender a aprender una lengua</vt:lpstr>
      <vt:lpstr>¿Qué es un recurso?</vt:lpstr>
      <vt:lpstr>¿Por qué son importantes los recursos?</vt:lpstr>
      <vt:lpstr>Tipos de recursos</vt:lpstr>
      <vt:lpstr> Recursos proporcionados por profesorado &gt; Fuera de línea </vt:lpstr>
      <vt:lpstr> Recursos proporcionados por el profesorado &gt; En línea. </vt:lpstr>
      <vt:lpstr> Recursos autónomos &gt; Fuera de línea &gt;  Enfocados a la forma de la lengua. </vt:lpstr>
      <vt:lpstr> Recursos autónomos &gt; Fuera de línea &gt;  Enfocados a destrezas. </vt:lpstr>
      <vt:lpstr> Recursos autónomos &gt; En línea &gt;  Forma &gt; Gramática </vt:lpstr>
      <vt:lpstr> Recursos autónomos &gt; En línea &gt;  Forma &gt; Vocabulario </vt:lpstr>
      <vt:lpstr> Recursos autónomos &gt; En línea &gt;  Forma &gt; Pronunciación </vt:lpstr>
      <vt:lpstr> Recursos autónomos &gt; En línea &gt;  Destrezas &gt; Comprensión ORAL </vt:lpstr>
      <vt:lpstr> Recursos autónomos &gt; En línea &gt;  Destrezas &gt; Expresión e Interacción ORAL </vt:lpstr>
      <vt:lpstr> Recursos autónomos &gt; En línea &gt;  Destrezas &gt; Comprensión de LECTURA </vt:lpstr>
      <vt:lpstr> Recursos autónomos &gt; En línea &gt;  Destrezas &gt; Expresión e Interacción ESCRITA </vt:lpstr>
      <vt:lpstr>Aprender a aprender una lengua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E Serrano</cp:lastModifiedBy>
  <cp:revision>119</cp:revision>
  <dcterms:created xsi:type="dcterms:W3CDTF">2015-08-05T11:11:58Z</dcterms:created>
  <dcterms:modified xsi:type="dcterms:W3CDTF">2015-09-24T11:08:56Z</dcterms:modified>
</cp:coreProperties>
</file>